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52" r:id="rId2"/>
    <p:sldId id="256" r:id="rId3"/>
    <p:sldId id="290" r:id="rId4"/>
    <p:sldId id="291" r:id="rId5"/>
    <p:sldId id="315" r:id="rId6"/>
    <p:sldId id="318" r:id="rId7"/>
    <p:sldId id="316" r:id="rId8"/>
    <p:sldId id="319" r:id="rId9"/>
    <p:sldId id="294" r:id="rId10"/>
    <p:sldId id="295" r:id="rId11"/>
    <p:sldId id="296" r:id="rId12"/>
    <p:sldId id="297" r:id="rId13"/>
    <p:sldId id="320" r:id="rId14"/>
    <p:sldId id="321" r:id="rId15"/>
    <p:sldId id="301" r:id="rId16"/>
    <p:sldId id="322" r:id="rId17"/>
    <p:sldId id="298" r:id="rId18"/>
    <p:sldId id="345" r:id="rId19"/>
    <p:sldId id="299" r:id="rId20"/>
    <p:sldId id="307" r:id="rId21"/>
    <p:sldId id="346" r:id="rId22"/>
    <p:sldId id="303" r:id="rId23"/>
    <p:sldId id="304" r:id="rId24"/>
    <p:sldId id="305" r:id="rId25"/>
    <p:sldId id="308" r:id="rId26"/>
    <p:sldId id="347" r:id="rId27"/>
    <p:sldId id="309" r:id="rId28"/>
    <p:sldId id="310" r:id="rId29"/>
    <p:sldId id="311" r:id="rId30"/>
    <p:sldId id="312" r:id="rId31"/>
    <p:sldId id="348" r:id="rId32"/>
    <p:sldId id="300" r:id="rId33"/>
    <p:sldId id="349" r:id="rId34"/>
    <p:sldId id="386" r:id="rId35"/>
    <p:sldId id="353" r:id="rId36"/>
    <p:sldId id="387" r:id="rId37"/>
    <p:sldId id="388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89" r:id="rId55"/>
    <p:sldId id="390" r:id="rId56"/>
    <p:sldId id="370" r:id="rId57"/>
    <p:sldId id="383" r:id="rId58"/>
    <p:sldId id="384" r:id="rId59"/>
    <p:sldId id="371" r:id="rId60"/>
    <p:sldId id="372" r:id="rId61"/>
    <p:sldId id="373" r:id="rId62"/>
    <p:sldId id="379" r:id="rId63"/>
    <p:sldId id="380" r:id="rId64"/>
    <p:sldId id="374" r:id="rId65"/>
    <p:sldId id="375" r:id="rId66"/>
    <p:sldId id="38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75"/>
    <p:restoredTop sz="94545"/>
  </p:normalViewPr>
  <p:slideViewPr>
    <p:cSldViewPr snapToGrid="0" snapToObjects="1">
      <p:cViewPr varScale="1">
        <p:scale>
          <a:sx n="105" d="100"/>
          <a:sy n="105" d="100"/>
        </p:scale>
        <p:origin x="19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E737-C88D-9E44-B6EA-C0D9ACAE5970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6DA4-4EFE-8740-9929-6071425C5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9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90382-4C18-4936-B14C-381E8EE7B49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3DE6CD-A3BB-491E-A171-CBF087D9E57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8AFD57-BA00-453C-A567-3462CD47611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46DA4-4EFE-8740-9929-6071425C51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8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46DA4-4EFE-8740-9929-6071425C51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Expressible and stable protein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EC465-9409-8B4B-87AB-191E798A29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13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46DA4-4EFE-8740-9929-6071425C51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5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8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6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5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9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6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5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7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5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1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5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6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F4B3C-5FC6-204B-ABA6-62178D919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emf"/><Relationship Id="rId10" Type="http://schemas.openxmlformats.org/officeDocument/2006/relationships/image" Target="../media/image43.emf"/><Relationship Id="rId11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emf"/><Relationship Id="rId5" Type="http://schemas.openxmlformats.org/officeDocument/2006/relationships/image" Target="../media/image64.png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6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6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n.wikipedia.org/wiki/Verubecestat#cite_note-7" TargetMode="External"/><Relationship Id="rId3" Type="http://schemas.openxmlformats.org/officeDocument/2006/relationships/hyperlink" Target="https://en.wikipedia.org/wiki/Prodroma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de-DE" smtClean="0"/>
              <a:t>Daniel Seeliger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81378" y="2297976"/>
            <a:ext cx="8230249" cy="1144891"/>
          </a:xfrm>
        </p:spPr>
        <p:txBody>
          <a:bodyPr>
            <a:normAutofit/>
          </a:bodyPr>
          <a:lstStyle/>
          <a:p>
            <a:r>
              <a:rPr lang="en-US" dirty="0" smtClean="0"/>
              <a:t>Principles of Drug Discovery</a:t>
            </a:r>
            <a:endParaRPr lang="en-U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338943" y="3442867"/>
            <a:ext cx="8360839" cy="1356400"/>
          </a:xfrm>
        </p:spPr>
        <p:txBody>
          <a:bodyPr anchor="ctr"/>
          <a:lstStyle/>
          <a:p>
            <a:pPr algn="ctr"/>
            <a:r>
              <a:rPr lang="en-US" dirty="0" smtClean="0"/>
              <a:t>Lecture 5: Hit Finding</a:t>
            </a:r>
          </a:p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7537" y="372980"/>
            <a:ext cx="355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Fragment Screening Assays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2623194"/>
            <a:ext cx="3063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STD-NMR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SPR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Thermal Shift Assays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Microscale Thermophoresis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8523" y="1371600"/>
            <a:ext cx="10679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Due to the special requirements of hit finding with fragments a number of specialized technologies have been developed which are now commonly employed in industrial drug discovery. The most important technologies are: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2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89" y="982349"/>
            <a:ext cx="6985000" cy="384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6432" y="433754"/>
            <a:ext cx="138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STD-NMR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55785" y="1101969"/>
            <a:ext cx="301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Saturation-Transfer-Difference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785" y="5158154"/>
            <a:ext cx="9835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Protons in proteins can be selectively saturated by irradiation with specific wavelengths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When a ligand is in close proximity to the protein saturation will also spread on the ligand (NOE)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there is a difference between the ”off resonance” spectrum of the ligand and the “on resonance” spectrum this indicates binding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0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0925" y="234461"/>
            <a:ext cx="439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Surface Plasmon Resonance (SPR)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22" y="883696"/>
            <a:ext cx="7839205" cy="563442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46" y="1379904"/>
            <a:ext cx="6350000" cy="4356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1294" y="351692"/>
            <a:ext cx="2630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Thermal Shift Assay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7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69" y="970378"/>
            <a:ext cx="6900855" cy="4539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7510" y="187569"/>
            <a:ext cx="3635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Microscale Thermophoresis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5411181" y="2583950"/>
            <a:ext cx="1343214" cy="487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5246921" y="3428241"/>
            <a:ext cx="1528329" cy="616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4836562" y="1951066"/>
            <a:ext cx="2546594" cy="487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5251879" y="397124"/>
            <a:ext cx="1646346" cy="41115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4836562" y="1233435"/>
            <a:ext cx="2546594" cy="487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5351099" y="441805"/>
            <a:ext cx="15372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bg1"/>
                </a:solidFill>
              </a:rPr>
              <a:t>Target Protein</a:t>
            </a: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4704989" y="1933786"/>
            <a:ext cx="2949575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b="1" dirty="0"/>
              <a:t>Secondary Screening</a:t>
            </a:r>
          </a:p>
          <a:p>
            <a:pPr algn="ctr">
              <a:lnSpc>
                <a:spcPct val="20000"/>
              </a:lnSpc>
              <a:spcBef>
                <a:spcPct val="50000"/>
              </a:spcBef>
            </a:pPr>
            <a:r>
              <a:rPr lang="en-US" sz="1400" dirty="0"/>
              <a:t>NMR Spectroscopy</a:t>
            </a: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4859518" y="3496060"/>
            <a:ext cx="223224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b="1" dirty="0"/>
              <a:t>Binding Affinity</a:t>
            </a:r>
          </a:p>
          <a:p>
            <a:pPr algn="ctr">
              <a:lnSpc>
                <a:spcPct val="30000"/>
              </a:lnSpc>
              <a:spcBef>
                <a:spcPct val="50000"/>
              </a:spcBef>
            </a:pPr>
            <a:r>
              <a:rPr lang="en-US" sz="1400" dirty="0"/>
              <a:t>ITC / SPR/ FP </a:t>
            </a:r>
            <a:endParaRPr lang="en-US" sz="1400" b="1" dirty="0"/>
          </a:p>
        </p:txBody>
      </p:sp>
      <p:sp>
        <p:nvSpPr>
          <p:cNvPr id="21" name="Text Box 92"/>
          <p:cNvSpPr txBox="1">
            <a:spLocks noChangeArrowheads="1"/>
          </p:cNvSpPr>
          <p:nvPr/>
        </p:nvSpPr>
        <p:spPr bwMode="auto">
          <a:xfrm>
            <a:off x="4638119" y="1223514"/>
            <a:ext cx="2949575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b="1" dirty="0"/>
              <a:t>Primary Screening</a:t>
            </a:r>
          </a:p>
          <a:p>
            <a:pPr algn="ctr">
              <a:lnSpc>
                <a:spcPct val="20000"/>
              </a:lnSpc>
              <a:spcBef>
                <a:spcPct val="50000"/>
              </a:spcBef>
            </a:pPr>
            <a:r>
              <a:rPr lang="en-US" sz="1400" dirty="0"/>
              <a:t>Thermal Shift / SPR / NMR</a:t>
            </a: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4636114" y="2685932"/>
            <a:ext cx="2949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b="1" dirty="0"/>
              <a:t>X-Ray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3945" t="12361" r="12094" b="4004"/>
          <a:stretch/>
        </p:blipFill>
        <p:spPr>
          <a:xfrm>
            <a:off x="7837467" y="441804"/>
            <a:ext cx="2213879" cy="122547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r="6610"/>
          <a:stretch/>
        </p:blipFill>
        <p:spPr>
          <a:xfrm>
            <a:off x="1684049" y="1720748"/>
            <a:ext cx="2807890" cy="1236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12491" t="6362" r="6848" b="4126"/>
          <a:stretch/>
        </p:blipFill>
        <p:spPr>
          <a:xfrm>
            <a:off x="7837467" y="1968555"/>
            <a:ext cx="2232045" cy="174939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774" y="3145509"/>
            <a:ext cx="1678413" cy="24212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1" name="Rectangle 30"/>
          <p:cNvSpPr/>
          <p:nvPr/>
        </p:nvSpPr>
        <p:spPr>
          <a:xfrm>
            <a:off x="2290611" y="3174638"/>
            <a:ext cx="146874" cy="2335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467" y="3839162"/>
            <a:ext cx="2232045" cy="1646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2086" y="4370935"/>
            <a:ext cx="2541347" cy="20381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5" name="Right Arrow 34"/>
          <p:cNvSpPr/>
          <p:nvPr/>
        </p:nvSpPr>
        <p:spPr>
          <a:xfrm>
            <a:off x="7456032" y="1452216"/>
            <a:ext cx="340362" cy="266960"/>
          </a:xfrm>
          <a:prstGeom prst="rightArrow">
            <a:avLst>
              <a:gd name="adj1" fmla="val 50000"/>
              <a:gd name="adj2" fmla="val 52538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6820423" y="2646562"/>
            <a:ext cx="975971" cy="347147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Arrow 36"/>
          <p:cNvSpPr/>
          <p:nvPr/>
        </p:nvSpPr>
        <p:spPr>
          <a:xfrm>
            <a:off x="6820423" y="3809653"/>
            <a:ext cx="975971" cy="295817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/>
          <p:cNvSpPr/>
          <p:nvPr/>
        </p:nvSpPr>
        <p:spPr>
          <a:xfrm>
            <a:off x="4518401" y="2037256"/>
            <a:ext cx="280573" cy="291520"/>
          </a:xfrm>
          <a:prstGeom prst="leftArrow">
            <a:avLst>
              <a:gd name="adj1" fmla="val 45498"/>
              <a:gd name="adj2" fmla="val 50000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Arrow 38"/>
          <p:cNvSpPr/>
          <p:nvPr/>
        </p:nvSpPr>
        <p:spPr>
          <a:xfrm rot="16200000">
            <a:off x="5948864" y="4041779"/>
            <a:ext cx="252451" cy="333721"/>
          </a:xfrm>
          <a:prstGeom prst="leftArrow">
            <a:avLst>
              <a:gd name="adj1" fmla="val 45498"/>
              <a:gd name="adj2" fmla="val 50000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Arrow 39"/>
          <p:cNvSpPr/>
          <p:nvPr/>
        </p:nvSpPr>
        <p:spPr>
          <a:xfrm>
            <a:off x="4026029" y="3748693"/>
            <a:ext cx="1170967" cy="333721"/>
          </a:xfrm>
          <a:prstGeom prst="leftArrow">
            <a:avLst>
              <a:gd name="adj1" fmla="val 45498"/>
              <a:gd name="adj2" fmla="val 50000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097550" y="464887"/>
            <a:ext cx="10534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Thermal Shift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92961" y="3849762"/>
            <a:ext cx="4764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SPR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798973" y="4330375"/>
            <a:ext cx="3658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FP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238474" y="3145509"/>
            <a:ext cx="4122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ITC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659283" y="1735070"/>
            <a:ext cx="5068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NMR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3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  <p:bldP spid="22" grpId="0"/>
      <p:bldP spid="36" grpId="0" animBg="1"/>
      <p:bldP spid="37" grpId="0" animBg="1"/>
      <p:bldP spid="39" grpId="0" animBg="1"/>
      <p:bldP spid="40" grpId="0" animBg="1"/>
      <p:bldP spid="42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8462" y="492369"/>
            <a:ext cx="172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FBS Strategy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973015" y="1395046"/>
            <a:ext cx="8886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Like all assay systems FBS assays yield false positives and false negatives.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Therefore combinations of assay systems are used to increase confidence in delivered hits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9385" y="2168769"/>
            <a:ext cx="1840523" cy="1746739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43754" y="2168769"/>
            <a:ext cx="1840523" cy="1746739"/>
          </a:xfrm>
          <a:prstGeom prst="ellipse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16569" y="2919046"/>
            <a:ext cx="1840523" cy="1746739"/>
          </a:xfrm>
          <a:prstGeom prst="ellipse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89785" y="2857472"/>
            <a:ext cx="8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Assay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715" y="2877959"/>
            <a:ext cx="8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Assay 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2317" y="4111841"/>
            <a:ext cx="8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Assay 3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024554" y="3247291"/>
            <a:ext cx="1477107" cy="104921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87489" y="4397439"/>
            <a:ext cx="2293000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Hits found in all assays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5469" y="5366156"/>
            <a:ext cx="623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most promising hits are selected for </a:t>
            </a:r>
            <a:r>
              <a:rPr lang="en-US" smtClean="0"/>
              <a:t>X-ray crystallography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3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3" y="988860"/>
            <a:ext cx="3131201" cy="23991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85" y="988860"/>
            <a:ext cx="3131200" cy="2399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16" y="988860"/>
            <a:ext cx="3131200" cy="2399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6" y="3561592"/>
            <a:ext cx="3869754" cy="2964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54" y="3553046"/>
            <a:ext cx="3892061" cy="29820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76628" y="209551"/>
            <a:ext cx="439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Xray</a:t>
            </a:r>
            <a:r>
              <a:rPr lang="en-US" sz="2400" dirty="0" smtClean="0"/>
              <a:t> Hits From a Fragment Screen</a:t>
            </a: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7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9" y="817249"/>
            <a:ext cx="6308155" cy="48332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23" y="644772"/>
            <a:ext cx="6722326" cy="51506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76628" y="209551"/>
            <a:ext cx="439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Xray</a:t>
            </a:r>
            <a:r>
              <a:rPr lang="en-US" sz="2400" dirty="0" smtClean="0"/>
              <a:t> Hits From a Fragment Screen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37138" y="5861269"/>
            <a:ext cx="955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Fragments form different interactions with the protein and occupy different parts of the binding site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81046" y="480646"/>
            <a:ext cx="3141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Fragment Follow-Up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277815" y="1711570"/>
            <a:ext cx="57046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are different strategies to follow-up on fragment hits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Fragment-Growing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Fragment-Merging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Fragment-Linking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8810" y="1274775"/>
            <a:ext cx="8299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Lecture 5c: Fragment-Based Drug Discovery</a:t>
            </a:r>
            <a:endParaRPr lang="en-US" sz="3600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11539" r="8051" b="7692"/>
          <a:stretch>
            <a:fillRect/>
          </a:stretch>
        </p:blipFill>
        <p:spPr bwMode="auto">
          <a:xfrm>
            <a:off x="3525775" y="2309839"/>
            <a:ext cx="4304690" cy="291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93" y="2822002"/>
            <a:ext cx="6440199" cy="2457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54213" y="4323804"/>
            <a:ext cx="915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Enzyme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1498" y="4477692"/>
            <a:ext cx="915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Enzyme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2375" y="4048095"/>
            <a:ext cx="7950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Fragment 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8766" y="375138"/>
            <a:ext cx="2518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Fragment-Growing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0277" y="1101969"/>
            <a:ext cx="10597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Fragment-Growing requires analysis of the fragment binding pose and the identification of ways to form additional interactions with the protein.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2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85" y="1364158"/>
            <a:ext cx="6892192" cy="45516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974123" y="3130062"/>
            <a:ext cx="1031631" cy="140676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71446" y="3880338"/>
            <a:ext cx="2111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Opportunity to grow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88766" y="375138"/>
            <a:ext cx="2518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Fragment-Growing</a:t>
            </a: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8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03893" y="69429"/>
            <a:ext cx="25077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Helvetica"/>
                <a:cs typeface="Helvetica"/>
              </a:rPr>
              <a:t>Fragment Growing - Kinases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1" y="407982"/>
            <a:ext cx="91518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55" y="558800"/>
            <a:ext cx="3793067" cy="2844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788055" y="2556933"/>
            <a:ext cx="1636207" cy="8255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34" y="2798189"/>
            <a:ext cx="802359" cy="552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538690"/>
            <a:ext cx="3771900" cy="282892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720644" y="2529416"/>
            <a:ext cx="1636207" cy="8255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305" y="3556000"/>
            <a:ext cx="3799417" cy="284956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1775355" y="5561012"/>
            <a:ext cx="1636207" cy="8255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3521074"/>
            <a:ext cx="3820584" cy="286543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8762978" y="5535612"/>
            <a:ext cx="1636207" cy="8255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733" y="5675312"/>
            <a:ext cx="685800" cy="660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8400" y="2598207"/>
            <a:ext cx="914400" cy="647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2978" y="5802312"/>
            <a:ext cx="1104923" cy="54162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737578" y="2543956"/>
            <a:ext cx="2083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%I 64% (1 mM)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960034" y="2571990"/>
            <a:ext cx="17595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%I 54% (1 mM)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14910" y="5511413"/>
            <a:ext cx="12936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IC</a:t>
            </a:r>
            <a:r>
              <a:rPr lang="en-US" sz="1200" i="1" baseline="-25000" dirty="0">
                <a:latin typeface="Helvetica"/>
                <a:cs typeface="Helvetica"/>
              </a:rPr>
              <a:t>50 </a:t>
            </a:r>
            <a:r>
              <a:rPr lang="en-US" sz="1200" i="1" dirty="0">
                <a:latin typeface="Helvetica"/>
                <a:cs typeface="Helvetica"/>
              </a:rPr>
              <a:t>0.185 mM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30938" y="5525313"/>
            <a:ext cx="12936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IC</a:t>
            </a:r>
            <a:r>
              <a:rPr lang="en-US" sz="1200" i="1" baseline="-25000" dirty="0">
                <a:latin typeface="Helvetica"/>
                <a:cs typeface="Helvetica"/>
              </a:rPr>
              <a:t>50 </a:t>
            </a:r>
            <a:r>
              <a:rPr lang="en-US" sz="1200" i="1" dirty="0">
                <a:latin typeface="Helvetica"/>
                <a:cs typeface="Helvetica"/>
              </a:rPr>
              <a:t>0.120 mM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4676" y="1979611"/>
            <a:ext cx="4305300" cy="32289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726" y="3931611"/>
            <a:ext cx="3075425" cy="230656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1524000" y="368716"/>
            <a:ext cx="9144000" cy="12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03894" y="62175"/>
            <a:ext cx="3495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Helvetica"/>
                <a:cs typeface="Helvetica"/>
              </a:rPr>
              <a:t>Fragment Growing – CDK Series 1 and 2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91194" y="35469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376092"/>
                </a:solidFill>
                <a:latin typeface="Helvetica"/>
                <a:cs typeface="Helvetica"/>
              </a:rPr>
              <a:t>Series 1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26" y="761854"/>
            <a:ext cx="3075425" cy="230656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970593" y="718512"/>
            <a:ext cx="1737807" cy="65556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970592" y="3156912"/>
            <a:ext cx="2309647" cy="65556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932831" y="5353529"/>
            <a:ext cx="1737805" cy="87147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592" y="3144211"/>
            <a:ext cx="1295400" cy="635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131" y="5366230"/>
            <a:ext cx="1750505" cy="5632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592" y="774553"/>
            <a:ext cx="1016000" cy="5207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364292" y="1118654"/>
            <a:ext cx="15727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%I 64% (1 mM)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062792" y="3144212"/>
            <a:ext cx="12936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IC</a:t>
            </a:r>
            <a:r>
              <a:rPr lang="en-US" sz="1200" i="1" baseline="-25000" dirty="0">
                <a:latin typeface="Helvetica"/>
                <a:cs typeface="Helvetica"/>
              </a:rPr>
              <a:t>50 </a:t>
            </a:r>
            <a:r>
              <a:rPr lang="en-US" sz="1200" i="1" dirty="0">
                <a:latin typeface="Helvetica"/>
                <a:cs typeface="Helvetica"/>
              </a:rPr>
              <a:t>7 </a:t>
            </a:r>
            <a:r>
              <a:rPr lang="en-US" sz="1200" i="1" dirty="0">
                <a:latin typeface="Symbol" charset="2"/>
                <a:cs typeface="Symbol" charset="2"/>
              </a:rPr>
              <a:t>m</a:t>
            </a:r>
            <a:r>
              <a:rPr lang="en-US" sz="1200" i="1" dirty="0">
                <a:latin typeface="Helvetica"/>
                <a:cs typeface="Helvetica"/>
              </a:rPr>
              <a:t>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10630" y="5929463"/>
            <a:ext cx="12936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IC</a:t>
            </a:r>
            <a:r>
              <a:rPr lang="en-US" sz="1200" i="1" baseline="-25000" dirty="0">
                <a:latin typeface="Helvetica"/>
                <a:cs typeface="Helvetica"/>
              </a:rPr>
              <a:t>50 </a:t>
            </a:r>
            <a:r>
              <a:rPr lang="en-US" sz="1200" i="1" dirty="0">
                <a:latin typeface="Helvetica"/>
                <a:cs typeface="Helvetica"/>
              </a:rPr>
              <a:t>1.9 </a:t>
            </a:r>
            <a:r>
              <a:rPr lang="en-US" sz="1200" i="1" dirty="0">
                <a:latin typeface="Symbol" charset="2"/>
                <a:cs typeface="Symbol" charset="2"/>
              </a:rPr>
              <a:t>m</a:t>
            </a:r>
            <a:r>
              <a:rPr lang="en-US" sz="1200" i="1" dirty="0">
                <a:latin typeface="Helvetica"/>
                <a:cs typeface="Helvetica"/>
              </a:rPr>
              <a:t>M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6057900" y="546100"/>
            <a:ext cx="38100" cy="6019800"/>
          </a:xfrm>
          <a:prstGeom prst="line">
            <a:avLst/>
          </a:prstGeom>
          <a:ln w="3175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524000" y="633506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Series discontinued as optimisation below low micromolar is not straightforward (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LE not maintained through optimisation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83301" y="37263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376092"/>
                </a:solidFill>
                <a:latin typeface="Helvetica"/>
                <a:cs typeface="Helvetica"/>
              </a:rPr>
              <a:t>Series 2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917" y="723513"/>
            <a:ext cx="3102621" cy="232696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917" y="3931901"/>
            <a:ext cx="3102621" cy="232696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7" name="Rectangle 36"/>
          <p:cNvSpPr/>
          <p:nvPr/>
        </p:nvSpPr>
        <p:spPr>
          <a:xfrm>
            <a:off x="6261101" y="761854"/>
            <a:ext cx="2028719" cy="65556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261101" y="4784989"/>
            <a:ext cx="2028717" cy="145319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101" y="2971800"/>
            <a:ext cx="2600557" cy="101061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3333" y="761853"/>
            <a:ext cx="901700" cy="609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8133" y="2998755"/>
            <a:ext cx="1193800" cy="9017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5617" y="4815299"/>
            <a:ext cx="1816100" cy="100330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6057901" y="1156754"/>
            <a:ext cx="15727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%I 54% (1 mM)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96000" y="3346211"/>
            <a:ext cx="1689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IC</a:t>
            </a:r>
            <a:r>
              <a:rPr lang="en-US" sz="1200" i="1" baseline="-25000" dirty="0">
                <a:latin typeface="Helvetica"/>
                <a:cs typeface="Helvetica"/>
              </a:rPr>
              <a:t>50 </a:t>
            </a:r>
            <a:r>
              <a:rPr lang="en-US" sz="1200" i="1" dirty="0">
                <a:latin typeface="Helvetica"/>
                <a:cs typeface="Helvetica"/>
              </a:rPr>
              <a:t>1.6 </a:t>
            </a:r>
            <a:r>
              <a:rPr lang="en-US" sz="1200" i="1" dirty="0">
                <a:latin typeface="Symbol" charset="2"/>
                <a:cs typeface="Symbol" charset="2"/>
              </a:rPr>
              <a:t>m</a:t>
            </a:r>
            <a:r>
              <a:rPr lang="en-US" sz="1200" i="1" dirty="0">
                <a:latin typeface="Helvetica"/>
                <a:cs typeface="Helvetica"/>
              </a:rPr>
              <a:t>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665971" y="5874280"/>
            <a:ext cx="12936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latin typeface="Helvetica"/>
                <a:cs typeface="Helvetica"/>
              </a:rPr>
              <a:t>IC</a:t>
            </a:r>
            <a:r>
              <a:rPr lang="en-US" sz="1200" b="1" i="1" baseline="-25000" dirty="0">
                <a:latin typeface="Helvetica"/>
                <a:cs typeface="Helvetica"/>
              </a:rPr>
              <a:t>50</a:t>
            </a:r>
            <a:r>
              <a:rPr lang="en-US" sz="1200" b="1" i="1" dirty="0">
                <a:latin typeface="Helvetica"/>
                <a:cs typeface="Helvetica"/>
              </a:rPr>
              <a:t> 30nM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096000" y="633506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Series discontinued as while it showed good cellular activity did not show good in-vivo activity </a:t>
            </a:r>
          </a:p>
        </p:txBody>
      </p:sp>
      <p:sp>
        <p:nvSpPr>
          <p:cNvPr id="53" name="Down Arrow 52"/>
          <p:cNvSpPr/>
          <p:nvPr/>
        </p:nvSpPr>
        <p:spPr>
          <a:xfrm>
            <a:off x="2072530" y="4007811"/>
            <a:ext cx="392971" cy="1192245"/>
          </a:xfrm>
          <a:prstGeom prst="down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Down Arrow 53"/>
          <p:cNvSpPr/>
          <p:nvPr/>
        </p:nvSpPr>
        <p:spPr>
          <a:xfrm>
            <a:off x="2110630" y="1645611"/>
            <a:ext cx="392971" cy="1192245"/>
          </a:xfrm>
          <a:prstGeom prst="down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Down Arrow 54"/>
          <p:cNvSpPr/>
          <p:nvPr/>
        </p:nvSpPr>
        <p:spPr>
          <a:xfrm>
            <a:off x="6614608" y="1645611"/>
            <a:ext cx="392971" cy="1192245"/>
          </a:xfrm>
          <a:prstGeom prst="down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Down Arrow 55"/>
          <p:cNvSpPr/>
          <p:nvPr/>
        </p:nvSpPr>
        <p:spPr>
          <a:xfrm>
            <a:off x="6614608" y="4152900"/>
            <a:ext cx="392971" cy="489132"/>
          </a:xfrm>
          <a:prstGeom prst="down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5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/>
      <p:bldP spid="26" grpId="0"/>
      <p:bldP spid="33" grpId="0"/>
      <p:bldP spid="34" grpId="0"/>
      <p:bldP spid="37" grpId="0" animBg="1"/>
      <p:bldP spid="38" grpId="0" animBg="1"/>
      <p:bldP spid="40" grpId="0" animBg="1"/>
      <p:bldP spid="45" grpId="0"/>
      <p:bldP spid="46" grpId="0"/>
      <p:bldP spid="47" grpId="0"/>
      <p:bldP spid="48" grpId="0"/>
      <p:bldP spid="53" grpId="0" animBg="1"/>
      <p:bldP spid="54" grpId="0" animBg="1"/>
      <p:bldP spid="55" grpId="0" animBg="1"/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0" y="395356"/>
            <a:ext cx="1854200" cy="2208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1524000" y="368716"/>
            <a:ext cx="9144000" cy="12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3894" y="62175"/>
            <a:ext cx="29966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Helvetica"/>
                <a:cs typeface="Helvetica"/>
              </a:rPr>
              <a:t>Fragment Growing – CDK Series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433456"/>
            <a:ext cx="7861300" cy="1397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73400" y="1258956"/>
            <a:ext cx="279400" cy="317500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675164" y="1258956"/>
            <a:ext cx="279400" cy="317500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930900" y="1258956"/>
            <a:ext cx="279400" cy="317500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8039100" y="1258956"/>
            <a:ext cx="279400" cy="317500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79754" y="1891913"/>
            <a:ext cx="1293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IC</a:t>
            </a:r>
            <a:r>
              <a:rPr lang="en-US" sz="1200" i="1" baseline="-25000" dirty="0">
                <a:latin typeface="Helvetica"/>
                <a:cs typeface="Helvetica"/>
              </a:rPr>
              <a:t>50 </a:t>
            </a:r>
            <a:r>
              <a:rPr lang="en-US" sz="1200" i="1" dirty="0">
                <a:latin typeface="Helvetica"/>
                <a:cs typeface="Helvetica"/>
              </a:rPr>
              <a:t>185 </a:t>
            </a:r>
            <a:r>
              <a:rPr lang="en-US" sz="1200" i="1" dirty="0">
                <a:latin typeface="Symbol" charset="2"/>
                <a:cs typeface="Symbol" charset="2"/>
              </a:rPr>
              <a:t>m</a:t>
            </a:r>
            <a:r>
              <a:rPr lang="en-US" sz="1200" i="1" dirty="0">
                <a:latin typeface="Helvetica"/>
                <a:cs typeface="Helvetica"/>
              </a:rPr>
              <a:t>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0.57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52801" y="1904225"/>
            <a:ext cx="1293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IC</a:t>
            </a:r>
            <a:r>
              <a:rPr lang="en-US" sz="1200" i="1" baseline="-25000" dirty="0">
                <a:latin typeface="Helvetica"/>
                <a:cs typeface="Helvetica"/>
              </a:rPr>
              <a:t>50 </a:t>
            </a:r>
            <a:r>
              <a:rPr lang="en-US" sz="1200" i="1" dirty="0">
                <a:latin typeface="Helvetica"/>
                <a:cs typeface="Helvetica"/>
              </a:rPr>
              <a:t>3 </a:t>
            </a:r>
            <a:r>
              <a:rPr lang="en-US" sz="1200" i="1" dirty="0">
                <a:latin typeface="Symbol" charset="2"/>
                <a:cs typeface="Symbol" charset="2"/>
              </a:rPr>
              <a:t>m</a:t>
            </a:r>
            <a:r>
              <a:rPr lang="en-US" sz="1200" i="1" dirty="0">
                <a:latin typeface="Helvetica"/>
                <a:cs typeface="Helvetica"/>
              </a:rPr>
              <a:t>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0.42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16654" y="1955025"/>
            <a:ext cx="1293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IC</a:t>
            </a:r>
            <a:r>
              <a:rPr lang="en-US" sz="1200" i="1" baseline="-25000" dirty="0">
                <a:latin typeface="Helvetica"/>
                <a:cs typeface="Helvetica"/>
              </a:rPr>
              <a:t>50 </a:t>
            </a:r>
            <a:r>
              <a:rPr lang="en-US" sz="1200" i="1" dirty="0">
                <a:latin typeface="Helvetica"/>
                <a:cs typeface="Helvetica"/>
              </a:rPr>
              <a:t>97 </a:t>
            </a:r>
            <a:r>
              <a:rPr lang="en-US" sz="1200" i="1" dirty="0">
                <a:latin typeface="Symbol" charset="2"/>
                <a:cs typeface="Symbol" charset="2"/>
              </a:rPr>
              <a:t>m</a:t>
            </a:r>
            <a:r>
              <a:rPr lang="en-US" sz="1200" i="1" dirty="0">
                <a:latin typeface="Helvetica"/>
                <a:cs typeface="Helvetica"/>
              </a:rPr>
              <a:t>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0.39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91454" y="1954637"/>
            <a:ext cx="1293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IC</a:t>
            </a:r>
            <a:r>
              <a:rPr lang="en-US" sz="1200" i="1" baseline="-25000" dirty="0">
                <a:latin typeface="Helvetica"/>
                <a:cs typeface="Helvetica"/>
              </a:rPr>
              <a:t>50 </a:t>
            </a:r>
            <a:r>
              <a:rPr lang="en-US" sz="1200" i="1" dirty="0">
                <a:latin typeface="Helvetica"/>
                <a:cs typeface="Helvetica"/>
              </a:rPr>
              <a:t>3 nM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0.45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726654" y="1904225"/>
            <a:ext cx="1293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IC</a:t>
            </a:r>
            <a:r>
              <a:rPr lang="en-US" sz="1200" i="1" baseline="-25000" dirty="0">
                <a:latin typeface="Helvetica"/>
                <a:cs typeface="Helvetica"/>
              </a:rPr>
              <a:t>50 </a:t>
            </a:r>
            <a:r>
              <a:rPr lang="en-US" sz="1200" i="1" dirty="0">
                <a:latin typeface="Helvetica"/>
                <a:cs typeface="Helvetica"/>
              </a:rPr>
              <a:t>47 nM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0.40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2746512"/>
            <a:ext cx="2540000" cy="1905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66" y="2746512"/>
            <a:ext cx="2540000" cy="1905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746512"/>
            <a:ext cx="2540000" cy="1905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9" name="Right Arrow 18"/>
          <p:cNvSpPr/>
          <p:nvPr/>
        </p:nvSpPr>
        <p:spPr>
          <a:xfrm>
            <a:off x="4484475" y="3582679"/>
            <a:ext cx="279400" cy="317500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7594600" y="3582679"/>
            <a:ext cx="279400" cy="317500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979429" y="2307098"/>
            <a:ext cx="807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376092"/>
                </a:solidFill>
                <a:latin typeface="Helvetica"/>
                <a:cs typeface="Helvetica"/>
              </a:rPr>
              <a:t>AT7519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22230" y="4824683"/>
            <a:ext cx="82481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Fragment growing of the initial indazole hit led to a compound with a 50 fold increase in potency. Removal of the phenyl ring of the indazole offered a new startpoint and this was subsequently elaborated to a compound with a IC</a:t>
            </a:r>
            <a:r>
              <a:rPr lang="en-US" sz="1200" i="1" baseline="-25000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50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 of 47 nM with only a small drop in LE (AT7519)</a:t>
            </a:r>
          </a:p>
          <a:p>
            <a:pPr algn="ctr"/>
            <a:endParaRPr lang="en-US" sz="1200" i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Interestingly the piperidine is protruding out of the pocket toward solvent and the two chlorine atoms in the 2 and 6 position of the phenyl ring fill small hydrophobic pockets on the protein</a:t>
            </a:r>
          </a:p>
          <a:p>
            <a:pPr algn="ctr"/>
            <a:endParaRPr lang="en-US" sz="1200" i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AT7519 is currently in Phase II clinical trials and has shown good indications against a range of human tumor cell lines</a:t>
            </a:r>
          </a:p>
          <a:p>
            <a:pPr algn="ctr"/>
            <a:endParaRPr lang="en-US" sz="1200" i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The structure of AT7519 makes amenable to scale-up which is important in the later stage clinical trials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91194" y="35469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376092"/>
                </a:solidFill>
                <a:latin typeface="Helvetica"/>
                <a:cs typeface="Helvetica"/>
              </a:rPr>
              <a:t>Series 3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4" y="2680945"/>
            <a:ext cx="6378664" cy="2434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4499" y="4201041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Enzyme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88284" y="4237458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Enzyme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704" y="3991349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Fragment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79865" y="3609064"/>
            <a:ext cx="78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Fragment 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10217" y="3619502"/>
            <a:ext cx="64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Arial"/>
                <a:cs typeface="Arial"/>
              </a:rPr>
              <a:t>Merged </a:t>
            </a:r>
          </a:p>
          <a:p>
            <a:pPr algn="ctr"/>
            <a:r>
              <a:rPr lang="en-US" sz="900" dirty="0">
                <a:latin typeface="Arial"/>
                <a:cs typeface="Arial"/>
              </a:rPr>
              <a:t>fragment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4569" y="328246"/>
            <a:ext cx="250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Fragment-Merging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31631" y="1151056"/>
            <a:ext cx="874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Fragment-Merging is the attempt to combine two </a:t>
            </a:r>
            <a:r>
              <a:rPr lang="en-US" smtClean="0"/>
              <a:t>overlapping fragments into one molecule.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3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658184"/>
            <a:ext cx="7081877" cy="5426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138" y="539261"/>
            <a:ext cx="250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Fragment-Merging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2133600" y="2579077"/>
            <a:ext cx="1899138" cy="20398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61694" y="4797587"/>
            <a:ext cx="294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Overlapping </a:t>
            </a:r>
            <a:r>
              <a:rPr lang="en-US" smtClean="0"/>
              <a:t>bond/Exit vector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071" y="4449369"/>
            <a:ext cx="2667000" cy="143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686" y="539261"/>
            <a:ext cx="1193800" cy="1155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686" y="1917211"/>
            <a:ext cx="2362200" cy="1054100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>
            <a:off x="8941586" y="3223846"/>
            <a:ext cx="894076" cy="96129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0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7434386" y="966314"/>
            <a:ext cx="3028461" cy="514476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1524000" y="368716"/>
            <a:ext cx="9144000" cy="12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3894" y="62175"/>
            <a:ext cx="3934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Helvetica"/>
                <a:cs typeface="Helvetica"/>
              </a:rPr>
              <a:t>Fragment Merging – CYP121 (M. tuberculosis)</a:t>
            </a:r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1707386" y="530194"/>
            <a:ext cx="1545337" cy="575692"/>
          </a:xfrm>
          <a:prstGeom prst="rect">
            <a:avLst/>
          </a:prstGeom>
          <a:solidFill>
            <a:srgbClr val="37609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3349062" y="539694"/>
            <a:ext cx="1895026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2191066" y="1476517"/>
            <a:ext cx="2535731" cy="6477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70375" y="658538"/>
            <a:ext cx="15453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bg1"/>
                </a:solidFill>
              </a:rPr>
              <a:t>CYP121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216827" y="587410"/>
            <a:ext cx="219873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sz="1400" b="1" dirty="0">
                <a:solidFill>
                  <a:srgbClr val="FFFFFF"/>
                </a:solidFill>
              </a:rPr>
              <a:t>Fragment Library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sz="1200" i="1" dirty="0">
                <a:solidFill>
                  <a:srgbClr val="FFFFFF"/>
                </a:solidFill>
              </a:rPr>
              <a:t>665 Fragments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1982009" y="2405273"/>
            <a:ext cx="2949575" cy="8156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/>
            </a:solidFill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en-US" sz="1400" b="1" dirty="0">
                <a:solidFill>
                  <a:srgbClr val="FFFFFF"/>
                </a:solidFill>
              </a:rPr>
              <a:t>Secondary Screening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solidFill>
                  <a:srgbClr val="FFFFFF"/>
                </a:solidFill>
              </a:rPr>
              <a:t>NMR Spectroscopy 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sz="1200" dirty="0">
                <a:solidFill>
                  <a:srgbClr val="FFFFFF"/>
                </a:solidFill>
              </a:rPr>
              <a:t> (WaterLOGSY, CPMG and STD)</a:t>
            </a:r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>
            <a:off x="3429808" y="2143761"/>
            <a:ext cx="1588" cy="228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Line 26"/>
          <p:cNvSpPr>
            <a:spLocks noChangeShapeType="1"/>
          </p:cNvSpPr>
          <p:nvPr/>
        </p:nvSpPr>
        <p:spPr bwMode="auto">
          <a:xfrm>
            <a:off x="3429808" y="3243645"/>
            <a:ext cx="1588" cy="311836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Line 30"/>
          <p:cNvSpPr>
            <a:spLocks noChangeShapeType="1"/>
          </p:cNvSpPr>
          <p:nvPr/>
        </p:nvSpPr>
        <p:spPr bwMode="auto">
          <a:xfrm>
            <a:off x="3429808" y="1268109"/>
            <a:ext cx="1588" cy="21872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Line 31"/>
          <p:cNvSpPr>
            <a:spLocks noChangeShapeType="1"/>
          </p:cNvSpPr>
          <p:nvPr/>
        </p:nvSpPr>
        <p:spPr bwMode="auto">
          <a:xfrm>
            <a:off x="2468187" y="1268158"/>
            <a:ext cx="181635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Line 32"/>
          <p:cNvSpPr>
            <a:spLocks noChangeShapeType="1"/>
          </p:cNvSpPr>
          <p:nvPr/>
        </p:nvSpPr>
        <p:spPr bwMode="auto">
          <a:xfrm flipV="1">
            <a:off x="4275930" y="1125630"/>
            <a:ext cx="1588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Line 33"/>
          <p:cNvSpPr>
            <a:spLocks noChangeShapeType="1"/>
          </p:cNvSpPr>
          <p:nvPr/>
        </p:nvSpPr>
        <p:spPr bwMode="auto">
          <a:xfrm flipV="1">
            <a:off x="2468186" y="1115758"/>
            <a:ext cx="1588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Text Box 92"/>
          <p:cNvSpPr txBox="1">
            <a:spLocks noChangeArrowheads="1"/>
          </p:cNvSpPr>
          <p:nvPr/>
        </p:nvSpPr>
        <p:spPr bwMode="auto">
          <a:xfrm>
            <a:off x="1982009" y="1467604"/>
            <a:ext cx="2949575" cy="62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en-US" sz="1400" b="1" dirty="0">
                <a:solidFill>
                  <a:srgbClr val="FFFFFF"/>
                </a:solidFill>
              </a:rPr>
              <a:t>Primary Screening </a:t>
            </a:r>
          </a:p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en-US" sz="1200" dirty="0">
                <a:solidFill>
                  <a:srgbClr val="FFFFFF"/>
                </a:solidFill>
              </a:rPr>
              <a:t>Thermal Shift (Hit &gt; 0.8</a:t>
            </a:r>
            <a:r>
              <a:rPr lang="en-US" sz="1200" baseline="30000" dirty="0">
                <a:solidFill>
                  <a:srgbClr val="FFFFFF"/>
                </a:solidFill>
              </a:rPr>
              <a:t>o</a:t>
            </a:r>
            <a:r>
              <a:rPr lang="en-US" sz="1200" dirty="0">
                <a:solidFill>
                  <a:srgbClr val="FFFFFF"/>
                </a:solidFill>
              </a:rPr>
              <a:t>C)</a:t>
            </a:r>
          </a:p>
        </p:txBody>
      </p:sp>
      <p:sp>
        <p:nvSpPr>
          <p:cNvPr id="24" name="Rectangle 39"/>
          <p:cNvSpPr>
            <a:spLocks noChangeArrowheads="1"/>
          </p:cNvSpPr>
          <p:nvPr/>
        </p:nvSpPr>
        <p:spPr bwMode="auto">
          <a:xfrm>
            <a:off x="1874550" y="3607637"/>
            <a:ext cx="3185915" cy="576064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1689377" y="3655953"/>
            <a:ext cx="3608954" cy="47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sz="1400" dirty="0">
                <a:solidFill>
                  <a:schemeClr val="bg1"/>
                </a:solidFill>
              </a:rPr>
              <a:t>X-Ray Crystallography</a:t>
            </a:r>
          </a:p>
          <a:p>
            <a:pPr algn="ctr">
              <a:lnSpc>
                <a:spcPct val="60000"/>
              </a:lnSpc>
              <a:spcBef>
                <a:spcPct val="50000"/>
              </a:spcBef>
            </a:pPr>
            <a:r>
              <a:rPr lang="en-US" sz="1400" dirty="0">
                <a:solidFill>
                  <a:schemeClr val="bg1"/>
                </a:solidFill>
              </a:rPr>
              <a:t>Isothermal titration calorimetry (ITC)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38573" y="695069"/>
            <a:ext cx="1430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Helvetica"/>
                <a:cs typeface="Helvetica"/>
              </a:rPr>
              <a:t>665 Fragments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15559" y="1405097"/>
            <a:ext cx="190875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>
                <a:latin typeface="Helvetica"/>
                <a:cs typeface="Helvetica"/>
              </a:rPr>
              <a:t>66 Fragments</a:t>
            </a:r>
          </a:p>
          <a:p>
            <a:pPr algn="ctr"/>
            <a:r>
              <a:rPr lang="en-US" sz="1400" i="1" dirty="0">
                <a:latin typeface="Helvetica"/>
                <a:cs typeface="Helvetica"/>
              </a:rPr>
              <a:t>(55 Fragments NMR)</a:t>
            </a:r>
          </a:p>
          <a:p>
            <a:pPr algn="ctr"/>
            <a:r>
              <a:rPr lang="en-US" sz="1400" i="1" dirty="0">
                <a:latin typeface="Helvetica"/>
                <a:cs typeface="Helvetica"/>
              </a:rPr>
              <a:t>9.9 % Hit rate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01205" y="2526025"/>
            <a:ext cx="150673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>
                <a:latin typeface="Helvetica"/>
                <a:cs typeface="Helvetica"/>
              </a:rPr>
              <a:t>26 Fragments</a:t>
            </a:r>
          </a:p>
          <a:p>
            <a:pPr algn="ctr"/>
            <a:r>
              <a:rPr lang="en-US" sz="1400" i="1" dirty="0">
                <a:latin typeface="Helvetica"/>
                <a:cs typeface="Helvetica"/>
              </a:rPr>
              <a:t>(cYY Displaced)</a:t>
            </a:r>
          </a:p>
          <a:p>
            <a:pPr algn="ctr"/>
            <a:r>
              <a:rPr lang="en-US" sz="1400" b="1" i="1" dirty="0">
                <a:latin typeface="Helvetica"/>
                <a:cs typeface="Helvetica"/>
              </a:rPr>
              <a:t>(3.9% Hit rate)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1205" y="3778429"/>
            <a:ext cx="123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Helvetica"/>
                <a:cs typeface="Helvetica"/>
              </a:rPr>
              <a:t>5 Fragments</a:t>
            </a:r>
          </a:p>
        </p:txBody>
      </p:sp>
      <p:sp>
        <p:nvSpPr>
          <p:cNvPr id="30" name="Down Arrow 29"/>
          <p:cNvSpPr/>
          <p:nvPr/>
        </p:nvSpPr>
        <p:spPr>
          <a:xfrm>
            <a:off x="6131013" y="1089874"/>
            <a:ext cx="396864" cy="33731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own Arrow 30"/>
          <p:cNvSpPr/>
          <p:nvPr/>
        </p:nvSpPr>
        <p:spPr>
          <a:xfrm>
            <a:off x="6108333" y="2160891"/>
            <a:ext cx="396864" cy="337319"/>
          </a:xfrm>
          <a:prstGeom prst="down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own Arrow 31"/>
          <p:cNvSpPr/>
          <p:nvPr/>
        </p:nvSpPr>
        <p:spPr>
          <a:xfrm>
            <a:off x="6108333" y="3386822"/>
            <a:ext cx="396864" cy="337319"/>
          </a:xfrm>
          <a:prstGeom prst="down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782" y="1154529"/>
            <a:ext cx="1320800" cy="46482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144650" y="1154530"/>
            <a:ext cx="11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0.40 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0.39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109697" y="2352846"/>
            <a:ext cx="1173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1.60 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0.29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109697" y="3605434"/>
            <a:ext cx="1173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0.27 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0.35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109697" y="4439248"/>
            <a:ext cx="108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3.0 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0.26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09697" y="5341065"/>
            <a:ext cx="1173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1.70 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0.32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89020" y="4659343"/>
            <a:ext cx="57355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Fragment screening against CYP121 yielded 5 fragments that were chosen to be carried forward for elaboration </a:t>
            </a:r>
          </a:p>
          <a:p>
            <a:pPr algn="ctr"/>
            <a:endParaRPr lang="en-US" sz="1200" i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The K</a:t>
            </a:r>
            <a:r>
              <a:rPr lang="en-US" sz="1200" i="1" baseline="-25000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D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 of these fragments were in the range of between 0.27-3.0 mM which is typically expected for fragment binding</a:t>
            </a:r>
          </a:p>
          <a:p>
            <a:pPr algn="ctr"/>
            <a:endParaRPr lang="en-US" sz="1200" i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The ligand efficiency (LE) of these fragments was good</a:t>
            </a:r>
          </a:p>
          <a:p>
            <a:pPr algn="ctr"/>
            <a:endParaRPr lang="en-US" sz="1200" i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  <a:p>
            <a:pPr algn="ctr"/>
            <a:endParaRPr lang="en-US" sz="1200" b="1" i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How are these fragments binding to CYP121?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979858" y="659833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000" dirty="0">
                <a:latin typeface="Helvetica"/>
                <a:cs typeface="Helvetica"/>
              </a:rPr>
              <a:t>Hudson S.A. </a:t>
            </a:r>
            <a:r>
              <a:rPr lang="de-DE" sz="1000" i="1" dirty="0">
                <a:latin typeface="Helvetica"/>
                <a:cs typeface="Helvetica"/>
              </a:rPr>
              <a:t>et al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i="1" dirty="0">
                <a:latin typeface="Helvetica"/>
                <a:cs typeface="Helvetica"/>
              </a:rPr>
              <a:t> Angew. Chem. Int. Ed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b="1" dirty="0">
                <a:latin typeface="Helvetica"/>
                <a:cs typeface="Helvetica"/>
              </a:rPr>
              <a:t>2012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i="1" dirty="0">
                <a:latin typeface="Helvetica"/>
                <a:cs typeface="Helvetica"/>
              </a:rPr>
              <a:t>51,</a:t>
            </a:r>
            <a:r>
              <a:rPr lang="de-DE" sz="1000" dirty="0">
                <a:latin typeface="Helvetica"/>
                <a:cs typeface="Helvetica"/>
              </a:rPr>
              <a:t> 9311-9316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7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504193" y="3445412"/>
            <a:ext cx="1919576" cy="201497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759070" y="3617283"/>
            <a:ext cx="1845777" cy="264479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759070" y="478393"/>
            <a:ext cx="1757855" cy="191972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611044" y="517769"/>
            <a:ext cx="1701586" cy="144584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1524000" y="368716"/>
            <a:ext cx="9144000" cy="12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3893" y="62175"/>
            <a:ext cx="4523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Helvetica"/>
                <a:cs typeface="Helvetica"/>
              </a:rPr>
              <a:t>Fragment Merging – CYP121 (X-Ray Crystallography)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295" r="14081"/>
          <a:stretch/>
        </p:blipFill>
        <p:spPr>
          <a:xfrm>
            <a:off x="3692769" y="594946"/>
            <a:ext cx="4669694" cy="4631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269" y="3724745"/>
            <a:ext cx="12192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907" y="4371241"/>
            <a:ext cx="10541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54" y="3617283"/>
            <a:ext cx="1257300" cy="88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154" y="594946"/>
            <a:ext cx="952500" cy="673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7169" y="594946"/>
            <a:ext cx="1257300" cy="419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16057" y="4506284"/>
            <a:ext cx="19077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Heme binder through NH</a:t>
            </a:r>
            <a:r>
              <a:rPr lang="en-US" sz="1200" i="1" baseline="-25000" dirty="0"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200" b="1" i="1" dirty="0">
                <a:latin typeface="Helvetica"/>
                <a:cs typeface="Helvetica"/>
              </a:rPr>
              <a:t>Difficult to merge with other fragments</a:t>
            </a:r>
            <a:endParaRPr lang="en-US" sz="1200" b="1" i="1" baseline="-25000" dirty="0">
              <a:latin typeface="Helvetica"/>
              <a:cs typeface="Helvetica"/>
            </a:endParaRPr>
          </a:p>
          <a:p>
            <a:pPr algn="ctr"/>
            <a:endParaRPr lang="en-US" sz="1200" i="1" baseline="-25000" dirty="0"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00456" y="5323742"/>
            <a:ext cx="1956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Heme binder through NH</a:t>
            </a:r>
            <a:r>
              <a:rPr lang="en-US" sz="1200" i="1" baseline="-25000" dirty="0">
                <a:latin typeface="Helvetica"/>
                <a:cs typeface="Helvetica"/>
              </a:rPr>
              <a:t>2</a:t>
            </a:r>
          </a:p>
          <a:p>
            <a:pPr algn="ctr"/>
            <a:r>
              <a:rPr lang="en-US" sz="1200" b="1" i="1" dirty="0">
                <a:latin typeface="Helvetica"/>
                <a:cs typeface="Helvetica"/>
              </a:rPr>
              <a:t>Fragment Merging of the two compounds together</a:t>
            </a:r>
            <a:endParaRPr lang="en-US" sz="1200" i="1" baseline="-25000" dirty="0"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93008" y="1139177"/>
            <a:ext cx="1823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Non-heme binder however shows two distinct binding poses in the X-Ray crystal structure</a:t>
            </a:r>
          </a:p>
          <a:p>
            <a:pPr algn="ctr"/>
            <a:r>
              <a:rPr lang="en-US" sz="1200" b="1" i="1" dirty="0">
                <a:latin typeface="Helvetica"/>
                <a:cs typeface="Helvetica"/>
              </a:rPr>
              <a:t>Fragment Merging</a:t>
            </a:r>
            <a:endParaRPr lang="en-US" sz="1200" i="1" baseline="-25000" dirty="0"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11044" y="1247889"/>
            <a:ext cx="1701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Non-heme binder. </a:t>
            </a:r>
            <a:r>
              <a:rPr lang="en-US" sz="1200" b="1" i="1" dirty="0">
                <a:latin typeface="Helvetica"/>
                <a:cs typeface="Helvetica"/>
              </a:rPr>
              <a:t>Merge with the  triazole fragment</a:t>
            </a:r>
            <a:endParaRPr lang="en-US" sz="1200" b="1" i="1" baseline="-250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56624" y="5831573"/>
            <a:ext cx="6795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Two distinct binding regions in CYP121 where fragments bind to the heme iron or further up the pocket. There are a number of possible fragment merging strategies possible to increase potency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79858" y="659833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000" dirty="0">
                <a:latin typeface="Helvetica"/>
                <a:cs typeface="Helvetica"/>
              </a:rPr>
              <a:t>Hudson S.A. </a:t>
            </a:r>
            <a:r>
              <a:rPr lang="de-DE" sz="1000" i="1" dirty="0">
                <a:latin typeface="Helvetica"/>
                <a:cs typeface="Helvetica"/>
              </a:rPr>
              <a:t>et al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i="1" dirty="0">
                <a:latin typeface="Helvetica"/>
                <a:cs typeface="Helvetica"/>
              </a:rPr>
              <a:t> Angew. Chem. Int. Ed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b="1" dirty="0">
                <a:latin typeface="Helvetica"/>
                <a:cs typeface="Helvetica"/>
              </a:rPr>
              <a:t>2012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i="1" dirty="0">
                <a:latin typeface="Helvetica"/>
                <a:cs typeface="Helvetica"/>
              </a:rPr>
              <a:t>51,</a:t>
            </a:r>
            <a:r>
              <a:rPr lang="de-DE" sz="1000" dirty="0">
                <a:latin typeface="Helvetica"/>
                <a:cs typeface="Helvetica"/>
              </a:rPr>
              <a:t> 9311-9316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8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1524000" y="368716"/>
            <a:ext cx="9144000" cy="12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3894" y="62175"/>
            <a:ext cx="3934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Helvetica"/>
                <a:cs typeface="Helvetica"/>
              </a:rPr>
              <a:t>Fragment Merging – CYP121 (M. tuberculosis)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7908" y="449037"/>
            <a:ext cx="24477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376092"/>
                </a:solidFill>
                <a:latin typeface="Helvetica"/>
                <a:cs typeface="Helvetica"/>
              </a:rPr>
              <a:t>Strategy 1 (Heme binders)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7909" y="3435188"/>
            <a:ext cx="2836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376092"/>
                </a:solidFill>
                <a:latin typeface="Helvetica"/>
                <a:cs typeface="Helvetica"/>
              </a:rPr>
              <a:t>Strategy 2 (Non-heme binders)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4573" t="27208" r="29808" b="23647"/>
          <a:stretch/>
        </p:blipFill>
        <p:spPr>
          <a:xfrm>
            <a:off x="1875832" y="854811"/>
            <a:ext cx="1741133" cy="1406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9808" t="25356" r="25855" b="20940"/>
          <a:stretch/>
        </p:blipFill>
        <p:spPr>
          <a:xfrm>
            <a:off x="8899770" y="854811"/>
            <a:ext cx="1548567" cy="1406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856" y="854811"/>
            <a:ext cx="3162300" cy="1714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675858" y="854812"/>
            <a:ext cx="1135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0.40 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0.39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43167" y="1991507"/>
            <a:ext cx="1173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1.60 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0.29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40883" y="2107647"/>
            <a:ext cx="966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28 </a:t>
            </a:r>
            <a:r>
              <a:rPr lang="en-US" sz="1200" i="1" dirty="0">
                <a:latin typeface="Symbol" charset="2"/>
                <a:cs typeface="Symbol" charset="2"/>
              </a:rPr>
              <a:t>m</a:t>
            </a:r>
            <a:r>
              <a:rPr lang="en-US" sz="1200" i="1" dirty="0">
                <a:latin typeface="Helvetica"/>
                <a:cs typeface="Helvetica"/>
              </a:rPr>
              <a:t>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03894" y="2704761"/>
            <a:ext cx="8906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Increase in potency when the two fragments are merged together. 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Overlap in X-ray crystal structure on merged compound shows almost identical overlay with original fragments. </a:t>
            </a:r>
          </a:p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Ligand efficiency is maintained</a:t>
            </a:r>
            <a:endParaRPr lang="en-US" sz="1200" dirty="0">
              <a:latin typeface="Helvetica"/>
              <a:cs typeface="Helvetica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28348" t="7977" r="22863" b="26781"/>
          <a:stretch/>
        </p:blipFill>
        <p:spPr>
          <a:xfrm>
            <a:off x="1875831" y="4054231"/>
            <a:ext cx="1660144" cy="1665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300" y="4054230"/>
            <a:ext cx="5600700" cy="16256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535975" y="5029913"/>
            <a:ext cx="108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3.0 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0.26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72373" y="4054231"/>
            <a:ext cx="108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1.7 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0.32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07292" y="5456533"/>
            <a:ext cx="17477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i="1" dirty="0">
                <a:latin typeface="Helvetica"/>
                <a:cs typeface="Helvetica"/>
              </a:rPr>
              <a:t>No binding observed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22909" y="5843551"/>
            <a:ext cx="7903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Merging of these two compounds gave no increase in potency and had the opposite effect where no binding was observed for the merged compounds.</a:t>
            </a:r>
          </a:p>
          <a:p>
            <a:pPr algn="ctr"/>
            <a:endParaRPr lang="en-US" sz="1200" b="1" i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Unsuccessful merging strategy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79858" y="659833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000" dirty="0">
                <a:latin typeface="Helvetica"/>
                <a:cs typeface="Helvetica"/>
              </a:rPr>
              <a:t>Hudson S.A. </a:t>
            </a:r>
            <a:r>
              <a:rPr lang="de-DE" sz="1000" i="1" dirty="0">
                <a:latin typeface="Helvetica"/>
                <a:cs typeface="Helvetica"/>
              </a:rPr>
              <a:t>et al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i="1" dirty="0">
                <a:latin typeface="Helvetica"/>
                <a:cs typeface="Helvetica"/>
              </a:rPr>
              <a:t> Angew. Chem. Int. Ed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b="1" dirty="0">
                <a:latin typeface="Helvetica"/>
                <a:cs typeface="Helvetica"/>
              </a:rPr>
              <a:t>2012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i="1" dirty="0">
                <a:latin typeface="Helvetica"/>
                <a:cs typeface="Helvetica"/>
              </a:rPr>
              <a:t>51,</a:t>
            </a:r>
            <a:r>
              <a:rPr lang="de-DE" sz="1000" dirty="0">
                <a:latin typeface="Helvetica"/>
                <a:cs typeface="Helvetica"/>
              </a:rPr>
              <a:t> 9311-9316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4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2191" y="462987"/>
            <a:ext cx="4223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Review the Chemical Space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63929" y="1284790"/>
            <a:ext cx="10625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chemical space is a concept in cheminformatics referring to the universe of molecules which are theoretically possible within a set of boundaries.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3929" y="2291259"/>
            <a:ext cx="39667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a molecule:</a:t>
            </a:r>
          </a:p>
          <a:p>
            <a:r>
              <a:rPr lang="en-US" dirty="0" smtClean="0"/>
              <a:t>1) consist of the elements C,H,N,O and S</a:t>
            </a:r>
          </a:p>
          <a:p>
            <a:r>
              <a:rPr lang="en-US" dirty="0" smtClean="0"/>
              <a:t>2) obey to the RO5</a:t>
            </a:r>
          </a:p>
          <a:p>
            <a:r>
              <a:rPr lang="en-US" dirty="0" smtClean="0"/>
              <a:t>3) have at most 30 heavy atoms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4) consist at most of 4 rings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3929" y="4036392"/>
            <a:ext cx="849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boundaries roughly approximate </a:t>
            </a:r>
            <a:r>
              <a:rPr lang="en-US" smtClean="0"/>
              <a:t>the pharmacologically interesting chemical space.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929" y="4673529"/>
            <a:ext cx="10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theoretical number of different molecules which fulfil these boundaries has been estimated to be in the order of 10</a:t>
            </a:r>
            <a:r>
              <a:rPr lang="en-US" baseline="30000" dirty="0" smtClean="0"/>
              <a:t>63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3929" y="5450962"/>
            <a:ext cx="10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So, no matter what size a screening pool has, it is much less than a single water molecule in an ocean compared to the theoretical size of the pharmacologically relevant chemical universe.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4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1524000" y="368716"/>
            <a:ext cx="9144000" cy="12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03894" y="62175"/>
            <a:ext cx="3934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Helvetica"/>
                <a:cs typeface="Helvetica"/>
              </a:rPr>
              <a:t>Fragment Merging – CYP121 (M. tuberculosis)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03894" y="415823"/>
            <a:ext cx="27366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376092"/>
                </a:solidFill>
                <a:latin typeface="Helvetica"/>
                <a:cs typeface="Helvetica"/>
              </a:rPr>
              <a:t>Strategy 3 (Non-heme binder)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3065" t="15100" r="21047" b="22792"/>
          <a:stretch/>
        </p:blipFill>
        <p:spPr>
          <a:xfrm>
            <a:off x="2022231" y="2221221"/>
            <a:ext cx="1472459" cy="1494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6966" t="17094" r="21047" b="21083"/>
          <a:stretch/>
        </p:blipFill>
        <p:spPr>
          <a:xfrm>
            <a:off x="4254054" y="2221221"/>
            <a:ext cx="1353487" cy="1494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2443" t="15955" r="19658" b="21083"/>
          <a:stretch/>
        </p:blipFill>
        <p:spPr>
          <a:xfrm>
            <a:off x="6270733" y="2221221"/>
            <a:ext cx="1516126" cy="1494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0235" t="13675" r="25534" b="28347"/>
          <a:stretch/>
        </p:blipFill>
        <p:spPr>
          <a:xfrm>
            <a:off x="8749994" y="2221221"/>
            <a:ext cx="1520399" cy="1494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292" y="791982"/>
            <a:ext cx="7912100" cy="12827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96798" y="3777564"/>
            <a:ext cx="108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1.7 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0.32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22115" y="3799833"/>
            <a:ext cx="1044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2.8mM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&lt; 0.20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38791" y="3845999"/>
            <a:ext cx="1173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0.50 mM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0.24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71060" y="3845999"/>
            <a:ext cx="966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latin typeface="Helvetica"/>
                <a:cs typeface="Helvetica"/>
              </a:rPr>
              <a:t>K</a:t>
            </a:r>
            <a:r>
              <a:rPr lang="en-US" sz="1200" i="1" baseline="-25000" dirty="0">
                <a:latin typeface="Helvetica"/>
                <a:cs typeface="Helvetica"/>
              </a:rPr>
              <a:t>D</a:t>
            </a:r>
            <a:r>
              <a:rPr lang="en-US" sz="1200" i="1" dirty="0">
                <a:latin typeface="Helvetica"/>
                <a:cs typeface="Helvetica"/>
              </a:rPr>
              <a:t> = 40 </a:t>
            </a:r>
            <a:r>
              <a:rPr lang="en-US" sz="1200" i="1" dirty="0">
                <a:latin typeface="Symbol" charset="2"/>
                <a:cs typeface="Symbol" charset="2"/>
              </a:rPr>
              <a:t>m</a:t>
            </a:r>
            <a:r>
              <a:rPr lang="en-US" sz="1200" i="1" dirty="0">
                <a:latin typeface="Helvetica"/>
                <a:cs typeface="Helvetica"/>
              </a:rPr>
              <a:t>M</a:t>
            </a:r>
          </a:p>
          <a:p>
            <a:pPr algn="ctr"/>
            <a:r>
              <a:rPr lang="en-US" sz="1200" i="1" dirty="0">
                <a:latin typeface="Helvetica"/>
                <a:cs typeface="Helvetica"/>
              </a:rPr>
              <a:t>LE = 0.30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022230" y="4469083"/>
            <a:ext cx="82481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Merging of the two poses of the 1,2,4-triazole into a 1,5 disubstituted 1,2,3-triazole gave a compound which bound in a similar pose as the initial fragment hit however the potency was much poorer</a:t>
            </a:r>
          </a:p>
          <a:p>
            <a:pPr algn="ctr"/>
            <a:endParaRPr lang="en-US" sz="1200" i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 Further elaboration of the triazole ring to a pyrazole and subsequently an aminopyrazole had a significant effect on the potency where this increased to 40 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Symbol" charset="2"/>
                <a:cs typeface="Symbol" charset="2"/>
              </a:rPr>
              <a:t>m</a:t>
            </a:r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M with a slight drop in ligand efficiency.</a:t>
            </a:r>
          </a:p>
          <a:p>
            <a:pPr algn="ctr"/>
            <a:endParaRPr lang="en-US" sz="1200" b="1" i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1200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Successful merging strategy however further elaboration needed in order to increase the potency</a:t>
            </a:r>
          </a:p>
          <a:p>
            <a:pPr algn="ctr"/>
            <a:endParaRPr lang="en-US" sz="1200" b="1" i="1" dirty="0">
              <a:solidFill>
                <a:schemeClr val="accent1">
                  <a:lumMod val="75000"/>
                </a:schemeClr>
              </a:solidFill>
              <a:latin typeface="Helvetica"/>
              <a:cs typeface="Helvetica"/>
            </a:endParaRPr>
          </a:p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With the three strategies in CYP121 only one gave an increase in potency where the fragments were directly merged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96000" y="645952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000" dirty="0">
                <a:latin typeface="Helvetica"/>
                <a:cs typeface="Helvetica"/>
              </a:rPr>
              <a:t>Hudson S.A. </a:t>
            </a:r>
            <a:r>
              <a:rPr lang="de-DE" sz="1000" i="1" dirty="0">
                <a:latin typeface="Helvetica"/>
                <a:cs typeface="Helvetica"/>
              </a:rPr>
              <a:t>et al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i="1" dirty="0">
                <a:latin typeface="Helvetica"/>
                <a:cs typeface="Helvetica"/>
              </a:rPr>
              <a:t> Angew. Chem. Int. Ed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b="1" dirty="0">
                <a:latin typeface="Helvetica"/>
                <a:cs typeface="Helvetica"/>
              </a:rPr>
              <a:t>2012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i="1" dirty="0">
                <a:latin typeface="Helvetica"/>
                <a:cs typeface="Helvetica"/>
              </a:rPr>
              <a:t>51,</a:t>
            </a:r>
            <a:r>
              <a:rPr lang="de-DE" sz="1000" dirty="0">
                <a:latin typeface="Helvetica"/>
                <a:cs typeface="Helvetica"/>
              </a:rPr>
              <a:t> 9311-9316</a:t>
            </a:r>
          </a:p>
          <a:p>
            <a:pPr algn="r"/>
            <a:r>
              <a:rPr lang="de-DE" sz="1000" dirty="0">
                <a:latin typeface="Helvetica"/>
                <a:cs typeface="Helvetica"/>
              </a:rPr>
              <a:t>Hudson, S.A., et al, </a:t>
            </a:r>
            <a:r>
              <a:rPr lang="de-DE" sz="1000" i="1" dirty="0">
                <a:latin typeface="Helvetica"/>
                <a:cs typeface="Helvetica"/>
              </a:rPr>
              <a:t>ChemMedChem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b="1" dirty="0">
                <a:latin typeface="Helvetica"/>
                <a:cs typeface="Helvetica"/>
              </a:rPr>
              <a:t>2013</a:t>
            </a:r>
            <a:r>
              <a:rPr lang="de-DE" sz="1000" dirty="0">
                <a:latin typeface="Helvetica"/>
                <a:cs typeface="Helvetica"/>
              </a:rPr>
              <a:t>, </a:t>
            </a:r>
            <a:r>
              <a:rPr lang="de-DE" sz="1000" i="1" dirty="0">
                <a:latin typeface="Helvetica"/>
                <a:cs typeface="Helvetica"/>
              </a:rPr>
              <a:t>8</a:t>
            </a:r>
            <a:r>
              <a:rPr lang="de-DE" sz="1000" dirty="0">
                <a:latin typeface="Helvetica"/>
                <a:cs typeface="Helvetica"/>
              </a:rPr>
              <a:t>, 1451-1455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23" y="2297250"/>
            <a:ext cx="6738860" cy="2571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23719" y="3909926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Enzyme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6154" y="3897476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Enzyme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81115" y="2976956"/>
            <a:ext cx="78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Fragment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65884" y="3606354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Fragment 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9884" y="3643338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Fragment 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36076" y="2861540"/>
            <a:ext cx="78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Fragment 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4367" y="339969"/>
            <a:ext cx="2343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Fragment-Linking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73015" y="1172308"/>
            <a:ext cx="962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Fragment-linking is the attempt to connect two fragments which bind in a non-overlapping manner with a linker.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5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5" y="-339664"/>
            <a:ext cx="6782225" cy="4735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8" y="2569646"/>
            <a:ext cx="7031722" cy="530826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481754" y="2569646"/>
            <a:ext cx="832338" cy="13693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377" y="585666"/>
            <a:ext cx="1193800" cy="153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2023" y="395166"/>
            <a:ext cx="1295400" cy="172720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9050215" y="2335184"/>
            <a:ext cx="832338" cy="13693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84" y="3938954"/>
            <a:ext cx="3530600" cy="2349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40354" y="164333"/>
            <a:ext cx="250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Fragment-Merging</a:t>
            </a: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353" y="1477107"/>
            <a:ext cx="955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Fragment-based screenings are often used as an </a:t>
            </a:r>
            <a:r>
              <a:rPr lang="en-US" smtClean="0"/>
              <a:t>alternative or complementary </a:t>
            </a:r>
            <a:r>
              <a:rPr lang="en-US" dirty="0" smtClean="0"/>
              <a:t>to HTS campaigns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3353" y="2285999"/>
            <a:ext cx="106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Fragments are usually good starting points due to high ligand efficiency and good </a:t>
            </a:r>
            <a:r>
              <a:rPr lang="en-US" dirty="0" err="1" smtClean="0"/>
              <a:t>physico</a:t>
            </a:r>
            <a:r>
              <a:rPr lang="en-US" dirty="0" smtClean="0"/>
              <a:t>-chemical properties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53" y="3150603"/>
            <a:ext cx="10281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Fragment follow-up is heavily dependent on structural information. Therefore FBS approaches are usually only pursued if a high-throughput X-ray system can be established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22027" y="2626468"/>
            <a:ext cx="6547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Case Study 1: </a:t>
            </a:r>
            <a:r>
              <a:rPr lang="en-US" sz="3200" dirty="0" err="1" smtClean="0"/>
              <a:t>Vemurafenib</a:t>
            </a:r>
            <a:r>
              <a:rPr lang="en-US" sz="3200" dirty="0" smtClean="0"/>
              <a:t> (</a:t>
            </a:r>
            <a:r>
              <a:rPr lang="en-US" sz="3200" dirty="0" err="1" smtClean="0"/>
              <a:t>Plexxikon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03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146050"/>
            <a:ext cx="10125794" cy="51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5" y="5157375"/>
            <a:ext cx="9398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771" y="5157375"/>
            <a:ext cx="1612900" cy="129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838" y="4820238"/>
            <a:ext cx="1612900" cy="172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717" y="4876853"/>
            <a:ext cx="2679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28" y="3228611"/>
            <a:ext cx="3327400" cy="184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0440" y="4956684"/>
            <a:ext cx="17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Vemurafenib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03" y="877204"/>
            <a:ext cx="9398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754080"/>
            <a:ext cx="16129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397" y="662741"/>
            <a:ext cx="1612900" cy="172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500" y="3704559"/>
            <a:ext cx="2679700" cy="18415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09800" y="1258204"/>
            <a:ext cx="101978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39902" y="1287480"/>
            <a:ext cx="101978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614847" y="2419236"/>
            <a:ext cx="708498" cy="95006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191066" y="4202040"/>
            <a:ext cx="1717454" cy="58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7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51735" y="2704289"/>
            <a:ext cx="6513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Case Study 2: BACE1 Inhibitor (Merck)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002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41" y="356659"/>
            <a:ext cx="8629608" cy="6141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452670"/>
            <a:ext cx="8260864" cy="587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6747" y="770021"/>
            <a:ext cx="720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Number of molecules typically screened in an HTS: ~ 10</a:t>
            </a:r>
            <a:r>
              <a:rPr lang="en-US" sz="2400" baseline="30000" dirty="0" smtClean="0"/>
              <a:t>6</a:t>
            </a:r>
            <a:endParaRPr lang="en-US" sz="24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1046747" y="1487905"/>
            <a:ext cx="725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Size of the chemical space for drug-like molecules: ~ 10</a:t>
            </a:r>
            <a:r>
              <a:rPr lang="en-US" sz="2400" baseline="30000" dirty="0" smtClean="0"/>
              <a:t>60</a:t>
            </a:r>
            <a:endParaRPr lang="en-US" sz="2400" baseline="30000" dirty="0"/>
          </a:p>
        </p:txBody>
      </p:sp>
      <p:sp>
        <p:nvSpPr>
          <p:cNvPr id="6" name="TextBox 5"/>
          <p:cNvSpPr txBox="1"/>
          <p:nvPr/>
        </p:nvSpPr>
        <p:spPr>
          <a:xfrm>
            <a:off x="673769" y="2646948"/>
            <a:ext cx="9998242" cy="120032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So, what we typically screen is in the order of 0.0000000000000000000000000000000000000000000000000000000001 % of the total chemical space for drug-like molecules.</a:t>
            </a: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740702"/>
            <a:ext cx="7252635" cy="540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548680"/>
            <a:ext cx="8047660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548680"/>
            <a:ext cx="814599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7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606" y="548680"/>
            <a:ext cx="814599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8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60648"/>
            <a:ext cx="814599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4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740701"/>
            <a:ext cx="814599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548680"/>
            <a:ext cx="814599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356659"/>
            <a:ext cx="814599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3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452669"/>
            <a:ext cx="814599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14" y="452669"/>
            <a:ext cx="814599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6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0492" y="375138"/>
            <a:ext cx="6486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Chemical Space as a Function of Molecule Size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50277" y="1136229"/>
            <a:ext cx="11054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GDB 17 was a project with a goal to systematically enumerate the chemical space which is possible with 17 heavy atoms (</a:t>
            </a:r>
            <a:r>
              <a:rPr lang="en-US" dirty="0" err="1" smtClean="0"/>
              <a:t>C,N,O,S,halogens</a:t>
            </a:r>
            <a:r>
              <a:rPr lang="en-US" dirty="0" smtClean="0"/>
              <a:t>). It delivered 166.4 billion unique structures (~10</a:t>
            </a:r>
            <a:r>
              <a:rPr lang="en-US" baseline="30000" dirty="0" smtClean="0"/>
              <a:t>11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723" y="1963648"/>
            <a:ext cx="9398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608" y="2017519"/>
            <a:ext cx="1308100" cy="186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320" y="2411219"/>
            <a:ext cx="1866900" cy="10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0277" y="4131966"/>
                <a:ext cx="11054862" cy="264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Theoretical estimates state that with each additional heavy atom, the available chemical space increases by a factor of 8.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Hence, to efficiently cover the chemical space it would be much more efficient to screen molecules which are smaller than typical drug-like molecules.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A library of 1000 </a:t>
                </a:r>
                <a:r>
                  <a:rPr lang="en-US" dirty="0" err="1" smtClean="0"/>
                  <a:t>cpds</a:t>
                </a:r>
                <a:r>
                  <a:rPr lang="en-US" dirty="0" smtClean="0"/>
                  <a:t> with 17 heavy atoms would already cover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8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of the chemical space. For a typical HTS screening set of 1 million Ro5 </a:t>
                </a:r>
                <a:r>
                  <a:rPr lang="en-US" dirty="0" err="1" smtClean="0"/>
                  <a:t>cpds</a:t>
                </a:r>
                <a:r>
                  <a:rPr lang="en-US" dirty="0" smtClean="0"/>
                  <a:t> coverage is much worse: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60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−54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This is the basic concept behind fragment-based drug discovery.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77" y="4131966"/>
                <a:ext cx="11054862" cy="2640788"/>
              </a:xfrm>
              <a:prstGeom prst="rect">
                <a:avLst/>
              </a:prstGeom>
              <a:blipFill rotWithShape="0">
                <a:blip r:embed="rId5"/>
                <a:stretch>
                  <a:fillRect l="-331" t="-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8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46" y="452669"/>
            <a:ext cx="8145999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99" y="356659"/>
            <a:ext cx="814599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452669"/>
            <a:ext cx="8145997" cy="57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3023659" y="131676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In February 2017, Merck halted its late-stage trial of </a:t>
            </a:r>
            <a:r>
              <a:rPr lang="en-US" sz="2400" dirty="0" err="1"/>
              <a:t>verubecestat</a:t>
            </a:r>
            <a:r>
              <a:rPr lang="en-US" sz="2400" dirty="0"/>
              <a:t> for mild to moderate Alzheimer's disease after it was reported as having "virtually no chance of finding a positive clinical effect" according to an independent panel of experts.</a:t>
            </a:r>
            <a:r>
              <a:rPr lang="en-US" sz="2400" baseline="30000" dirty="0">
                <a:hlinkClick r:id="rId2"/>
              </a:rPr>
              <a:t>[7]</a:t>
            </a:r>
            <a:r>
              <a:rPr lang="en-US" sz="2400" dirty="0"/>
              <a:t> The results of Merck's trial of </a:t>
            </a:r>
            <a:r>
              <a:rPr lang="en-US" sz="2400" dirty="0" err="1"/>
              <a:t>verubecestat</a:t>
            </a:r>
            <a:r>
              <a:rPr lang="en-US" sz="2400" dirty="0"/>
              <a:t> on patients with </a:t>
            </a:r>
            <a:r>
              <a:rPr lang="en-US" sz="2400" dirty="0">
                <a:hlinkClick r:id="rId3" tooltip="Prodromal"/>
              </a:rPr>
              <a:t>prodromal</a:t>
            </a:r>
            <a:r>
              <a:rPr lang="en-US" sz="2400" dirty="0"/>
              <a:t> (early stage) Alzheimer's are still expected in February 2019.</a:t>
            </a:r>
            <a:endParaRPr lang="de-DE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6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79348"/>
            <a:ext cx="1193800" cy="68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9291" y="1780032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IC50 = 8200 </a:t>
            </a:r>
            <a:r>
              <a:rPr lang="en-US" dirty="0" err="1"/>
              <a:t>μ</a:t>
            </a:r>
            <a:r>
              <a:rPr lang="en-US" dirty="0" err="1" smtClean="0"/>
              <a:t>M</a:t>
            </a:r>
            <a:endParaRPr lang="en-US" dirty="0" smtClean="0"/>
          </a:p>
          <a:p>
            <a:r>
              <a:rPr lang="en-US" dirty="0" smtClean="0"/>
              <a:t>LE = 0.41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3362656"/>
            <a:ext cx="1638300" cy="68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4832" y="4232906"/>
            <a:ext cx="1548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IC50 = 790 </a:t>
            </a:r>
            <a:r>
              <a:rPr lang="en-US" dirty="0" err="1" smtClean="0"/>
              <a:t>μM</a:t>
            </a:r>
            <a:endParaRPr lang="en-US" dirty="0" smtClean="0"/>
          </a:p>
          <a:p>
            <a:r>
              <a:rPr lang="en-US" dirty="0" smtClean="0"/>
              <a:t>LE = 0.39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932" y="1967484"/>
            <a:ext cx="1498600" cy="1143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0734" y="3173019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IC50 =22 </a:t>
            </a:r>
            <a:r>
              <a:rPr lang="en-US" dirty="0" err="1" smtClean="0"/>
              <a:t>μM</a:t>
            </a:r>
            <a:endParaRPr lang="en-US" dirty="0" smtClean="0"/>
          </a:p>
          <a:p>
            <a:r>
              <a:rPr lang="en-US" dirty="0" smtClean="0"/>
              <a:t>LE = 0.48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332" y="1554480"/>
            <a:ext cx="1498600" cy="1854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61028" y="3421280"/>
            <a:ext cx="155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IC50 =0.92 </a:t>
            </a:r>
            <a:r>
              <a:rPr lang="en-US" dirty="0" err="1" smtClean="0"/>
              <a:t>μM</a:t>
            </a:r>
            <a:endParaRPr lang="en-US" dirty="0" smtClean="0"/>
          </a:p>
          <a:p>
            <a:r>
              <a:rPr lang="en-US" dirty="0" smtClean="0"/>
              <a:t>LE = 0.43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4064" y="1554480"/>
            <a:ext cx="1524000" cy="1854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97420" y="3586575"/>
            <a:ext cx="155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IC50 =0.24 </a:t>
            </a:r>
            <a:r>
              <a:rPr lang="en-US" dirty="0" err="1" smtClean="0"/>
              <a:t>μM</a:t>
            </a:r>
            <a:endParaRPr lang="en-US" dirty="0" smtClean="0"/>
          </a:p>
          <a:p>
            <a:r>
              <a:rPr lang="en-US" dirty="0" smtClean="0"/>
              <a:t>LE = 0.43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99885" y="4410801"/>
            <a:ext cx="2845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LY2811376</a:t>
            </a:r>
          </a:p>
          <a:p>
            <a:r>
              <a:rPr lang="en-US" dirty="0" smtClean="0"/>
              <a:t>Discontinued in Phase II due to abnormal liver biochemistry values</a:t>
            </a:r>
            <a:endParaRPr lang="en-US" dirty="0"/>
          </a:p>
        </p:txBody>
      </p:sp>
      <p:sp>
        <p:nvSpPr>
          <p:cNvPr id="16" name="Right Brace 15"/>
          <p:cNvSpPr/>
          <p:nvPr/>
        </p:nvSpPr>
        <p:spPr>
          <a:xfrm>
            <a:off x="2505132" y="768096"/>
            <a:ext cx="847668" cy="411114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19438" y="262817"/>
            <a:ext cx="4626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Case Study 3: Eli Lilly BACE Inhibitor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651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55776"/>
            <a:ext cx="9906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840736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D</a:t>
            </a:r>
            <a:r>
              <a:rPr lang="en-US" dirty="0" smtClean="0"/>
              <a:t> </a:t>
            </a:r>
            <a:r>
              <a:rPr lang="en-US" smtClean="0"/>
              <a:t>= 131 </a:t>
            </a:r>
            <a:r>
              <a:rPr lang="en-US" dirty="0" err="1"/>
              <a:t>μ</a:t>
            </a:r>
            <a:r>
              <a:rPr lang="en-US" dirty="0" err="1" smtClean="0"/>
              <a:t>M</a:t>
            </a:r>
            <a:endParaRPr lang="en-US" dirty="0" smtClean="0"/>
          </a:p>
          <a:p>
            <a:r>
              <a:rPr lang="en-US" dirty="0" smtClean="0"/>
              <a:t>LE = 0.41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568" y="1039876"/>
            <a:ext cx="2082800" cy="901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4448" y="2517570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D</a:t>
            </a:r>
            <a:r>
              <a:rPr lang="en-US" dirty="0" smtClean="0"/>
              <a:t> = 60 </a:t>
            </a:r>
            <a:r>
              <a:rPr lang="en-US" dirty="0" err="1"/>
              <a:t>μ</a:t>
            </a:r>
            <a:r>
              <a:rPr lang="en-US" dirty="0" err="1" smtClean="0"/>
              <a:t>M</a:t>
            </a:r>
            <a:endParaRPr lang="en-US" dirty="0" smtClean="0"/>
          </a:p>
          <a:p>
            <a:r>
              <a:rPr lang="en-US" dirty="0" smtClean="0"/>
              <a:t>LE = 0.38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016" y="1255776"/>
            <a:ext cx="25781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54824" y="2627376"/>
            <a:ext cx="14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D</a:t>
            </a:r>
            <a:r>
              <a:rPr lang="en-US" dirty="0" smtClean="0"/>
              <a:t> = 0.32 </a:t>
            </a:r>
            <a:r>
              <a:rPr lang="en-US" dirty="0" err="1"/>
              <a:t>μ</a:t>
            </a:r>
            <a:r>
              <a:rPr lang="en-US" dirty="0" err="1" smtClean="0"/>
              <a:t>M</a:t>
            </a:r>
            <a:endParaRPr lang="en-US" dirty="0" smtClean="0"/>
          </a:p>
          <a:p>
            <a:r>
              <a:rPr lang="en-US" dirty="0" smtClean="0"/>
              <a:t>LE = 0.35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016" y="4181525"/>
            <a:ext cx="2578100" cy="1638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41336" y="5441756"/>
            <a:ext cx="1523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D</a:t>
            </a:r>
            <a:r>
              <a:rPr lang="en-US" dirty="0" smtClean="0"/>
              <a:t> = 0.055 </a:t>
            </a:r>
            <a:r>
              <a:rPr lang="en-US" dirty="0" err="1"/>
              <a:t>μ</a:t>
            </a:r>
            <a:r>
              <a:rPr lang="en-US" dirty="0" err="1" smtClean="0"/>
              <a:t>M</a:t>
            </a:r>
            <a:endParaRPr lang="en-US" dirty="0" smtClean="0"/>
          </a:p>
          <a:p>
            <a:r>
              <a:rPr lang="en-US" dirty="0" smtClean="0"/>
              <a:t>LE = 0.38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19438" y="262817"/>
            <a:ext cx="5164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Case Study 4: Vanderbilt MCL-1Inhibitor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14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8889" y="1178776"/>
            <a:ext cx="655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Lecture </a:t>
            </a:r>
            <a:r>
              <a:rPr lang="en-US" sz="3600" smtClean="0"/>
              <a:t>5d: </a:t>
            </a:r>
            <a:r>
              <a:rPr lang="en-US" sz="3600" dirty="0" smtClean="0"/>
              <a:t>DNA-encoded libraries</a:t>
            </a:r>
            <a:endParaRPr lang="en-US" sz="3600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11539" r="8051" b="7692"/>
          <a:stretch>
            <a:fillRect/>
          </a:stretch>
        </p:blipFill>
        <p:spPr bwMode="auto">
          <a:xfrm>
            <a:off x="3525775" y="2309839"/>
            <a:ext cx="4304690" cy="291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57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09796" y="875489"/>
            <a:ext cx="8203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to achieve better coverage of the chemical space?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964987"/>
            <a:ext cx="8940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1. Decrease molecule size -&gt; Fragment-based drug discovery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3354309"/>
            <a:ext cx="5247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800" dirty="0" smtClean="0"/>
              <a:t>. Increase size of screening library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075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83" y="1421932"/>
            <a:ext cx="3609386" cy="32924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2549" y="935549"/>
            <a:ext cx="61377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Conventional screening library: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One molecule per well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Each molecule needs to be separated, purified and registered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Molecule identification based on well position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96643" y="5073707"/>
            <a:ext cx="8242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Effort (cost and time) grows linearly with size of screening library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" y="414229"/>
            <a:ext cx="8761697" cy="384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86630" y="4185879"/>
            <a:ext cx="1405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ACTGAG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204686" y="4963886"/>
            <a:ext cx="2137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Genetic Information: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Easy writable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Easy readable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18629" y="5240885"/>
            <a:ext cx="1955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Molecular Barcode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389290" y="5061298"/>
            <a:ext cx="940865" cy="72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9141" y="802888"/>
            <a:ext cx="2520176" cy="238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16914" y="2338527"/>
            <a:ext cx="1032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DNA </a:t>
            </a:r>
            <a:endParaRPr lang="en-US" sz="320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2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953" y="1464651"/>
            <a:ext cx="8931535" cy="28611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376246" y="492369"/>
            <a:ext cx="446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 Modular View of Binding Sites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87342" y="4651765"/>
            <a:ext cx="10641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binding sites provide several interaction hotspots which are essential to achieve high affinity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For molecules of drug-like size the probability have the right chemical groups in the right geometric arrangement while at the same time not clashing with parts of the protein is very low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For smaller, fragment-like molecules the probability to bind to a favorable interaction site is substantially higher. However, the binding affinity is much lower.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64638"/>
            <a:ext cx="10177131" cy="602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9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2"/>
          <a:stretch/>
        </p:blipFill>
        <p:spPr bwMode="auto">
          <a:xfrm>
            <a:off x="1524000" y="79217"/>
            <a:ext cx="4572000" cy="67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43938" y="2310333"/>
            <a:ext cx="2590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Buchwald-Coupling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43938" y="2771998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Amide-Coupling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43938" y="3237775"/>
            <a:ext cx="2171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Suzuki-Coupling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46" y="740702"/>
            <a:ext cx="82677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56659"/>
            <a:ext cx="8236677" cy="55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5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661615"/>
            <a:ext cx="11041227" cy="56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3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1905" y="758757"/>
            <a:ext cx="1254390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0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rogress report\figures\FBD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631" y="240379"/>
            <a:ext cx="6248400" cy="543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8862" y="5556738"/>
            <a:ext cx="901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probability to find a molecule which binds to a target decreases rapidly with molecule size.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9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8831" y="480646"/>
            <a:ext cx="1719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Fragments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359877" y="1606062"/>
            <a:ext cx="902554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 analogy to the rule of five (Ro5) fragments are usually defined by the rule of three: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MW &lt; 300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logP</a:t>
            </a:r>
            <a:r>
              <a:rPr lang="en-US" sz="2000" dirty="0" smtClean="0"/>
              <a:t> &lt; 3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# </a:t>
            </a:r>
            <a:r>
              <a:rPr lang="en-US" sz="2000" dirty="0" err="1" smtClean="0"/>
              <a:t>Hdonors</a:t>
            </a:r>
            <a:r>
              <a:rPr lang="en-US" sz="2000" dirty="0" smtClean="0"/>
              <a:t> not greater than 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# </a:t>
            </a:r>
            <a:r>
              <a:rPr lang="en-US" sz="2000" dirty="0" err="1" smtClean="0"/>
              <a:t>Hacceptors</a:t>
            </a:r>
            <a:r>
              <a:rPr lang="en-US" sz="2000" dirty="0" smtClean="0"/>
              <a:t> not greater than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2677" y="3723695"/>
            <a:ext cx="1052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Also this rule is not to been seen as carved in stone. Fragments need to be screened at higher concentrations than HTS </a:t>
            </a:r>
            <a:r>
              <a:rPr lang="en-US" sz="2000" dirty="0" err="1" smtClean="0"/>
              <a:t>cpds</a:t>
            </a:r>
            <a:r>
              <a:rPr lang="en-US" sz="2000" dirty="0" smtClean="0"/>
              <a:t>, which means they must be soluble at high concentrations.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2369" y="770021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idea behind Fragment-Based Drug Discovery (FBDD) is that screening of smaller molecules provide a much better coverage of the chemical space than screening of </a:t>
            </a:r>
            <a:r>
              <a:rPr lang="en-US" smtClean="0"/>
              <a:t>drug-like molecules.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02369" y="1981200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However, even if a fragment forms favorable interactions with a target its affinity is usually in a range from </a:t>
            </a:r>
            <a:r>
              <a:rPr lang="en-US" dirty="0" err="1" smtClean="0"/>
              <a:t>micromolar</a:t>
            </a:r>
            <a:r>
              <a:rPr lang="en-US" dirty="0" smtClean="0"/>
              <a:t> to </a:t>
            </a:r>
            <a:r>
              <a:rPr lang="en-US" dirty="0" err="1" smtClean="0"/>
              <a:t>millimolar</a:t>
            </a:r>
            <a:r>
              <a:rPr lang="en-US" dirty="0" smtClean="0"/>
              <a:t>, which is 2-3 orders of magnitude lower than good HTS hits.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1" y="3192379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poses substantial challenges on the experimental setup and the fragments which are used for screening: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Fragments need to be highly soluble and resistant towards aggregation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The screening assays have to be very sensitive for low affinity binders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Daniel Seeliger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Principles of Drug Discovery - University of Ulm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4B3C-5FC6-204B-ABA6-62178D919B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23002</TotalTime>
  <Words>2819</Words>
  <Application>Microsoft Macintosh PowerPoint</Application>
  <PresentationFormat>Widescreen</PresentationFormat>
  <Paragraphs>486</Paragraphs>
  <Slides>66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Calibri</vt:lpstr>
      <vt:lpstr>Calibri Light</vt:lpstr>
      <vt:lpstr>Cambria Math</vt:lpstr>
      <vt:lpstr>DejaVu Sans</vt:lpstr>
      <vt:lpstr>Helvetica</vt:lpstr>
      <vt:lpstr>Liberation Serif</vt:lpstr>
      <vt:lpstr>Mangal</vt:lpstr>
      <vt:lpstr>ＭＳ Ｐゴシック</vt:lpstr>
      <vt:lpstr>Symbol</vt:lpstr>
      <vt:lpstr>Wingdings</vt:lpstr>
      <vt:lpstr>Arial</vt:lpstr>
      <vt:lpstr>Office Theme</vt:lpstr>
      <vt:lpstr>Principles of Drug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Seeliger</dc:creator>
  <cp:lastModifiedBy>Daniel Seeliger</cp:lastModifiedBy>
  <cp:revision>196</cp:revision>
  <dcterms:created xsi:type="dcterms:W3CDTF">2017-02-14T19:19:00Z</dcterms:created>
  <dcterms:modified xsi:type="dcterms:W3CDTF">2017-06-12T20:00:31Z</dcterms:modified>
</cp:coreProperties>
</file>